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9" r:id="rId2"/>
    <p:sldId id="273" r:id="rId3"/>
    <p:sldId id="258" r:id="rId4"/>
    <p:sldId id="275" r:id="rId5"/>
    <p:sldId id="260" r:id="rId6"/>
    <p:sldId id="261" r:id="rId7"/>
    <p:sldId id="278" r:id="rId8"/>
    <p:sldId id="279" r:id="rId9"/>
    <p:sldId id="280" r:id="rId10"/>
    <p:sldId id="281" r:id="rId11"/>
    <p:sldId id="264" r:id="rId12"/>
    <p:sldId id="265" r:id="rId13"/>
  </p:sldIdLst>
  <p:sldSz cx="12192000" cy="6858000"/>
  <p:notesSz cx="6742113" cy="9872663"/>
  <p:embeddedFontLst>
    <p:embeddedFont>
      <p:font typeface="12롯데마트드림Bold" panose="02020603020101020101" pitchFamily="18" charset="-127"/>
      <p:regular r:id="rId16"/>
    </p:embeddedFont>
    <p:embeddedFont>
      <p:font typeface="12롯데마트드림Medium" panose="02020603020101020101" pitchFamily="18" charset="-127"/>
      <p:regular r:id="rId17"/>
    </p:embeddedFont>
    <p:embeddedFont>
      <p:font typeface="a반달곰" panose="02020600000000000000" pitchFamily="18" charset="-127"/>
      <p:regular r:id="rId18"/>
    </p:embeddedFont>
    <p:embeddedFont>
      <p:font typeface="tvN 즐거운이야기 Bold" panose="02020603020101020101" pitchFamily="18" charset="-127"/>
      <p:regular r:id="rId19"/>
    </p:embeddedFont>
    <p:embeddedFont>
      <p:font typeface="tvN 즐거운이야기 Light" panose="02020603020101020101" pitchFamily="18" charset="-127"/>
      <p:regular r:id="rId20"/>
    </p:embeddedFont>
    <p:embeddedFont>
      <p:font typeface="나눔고딕" pitchFamily="2" charset="-127"/>
      <p:regular r:id="rId21"/>
    </p:embeddedFont>
    <p:embeddedFont>
      <p:font typeface="나눔바른고딕 Light" panose="020B0603020101020101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-윤고딕350" panose="020B0600000101010101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1E038F"/>
    <a:srgbClr val="21038F"/>
    <a:srgbClr val="2604A4"/>
    <a:srgbClr val="A48179"/>
    <a:srgbClr val="0E161F"/>
    <a:srgbClr val="523F3E"/>
    <a:srgbClr val="EFBF90"/>
    <a:srgbClr val="DA9B00"/>
    <a:srgbClr val="F0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 autoAdjust="0"/>
    <p:restoredTop sz="88364" autoAdjust="0"/>
  </p:normalViewPr>
  <p:slideViewPr>
    <p:cSldViewPr snapToGrid="0">
      <p:cViewPr varScale="1">
        <p:scale>
          <a:sx n="67" d="100"/>
          <a:sy n="67" d="100"/>
        </p:scale>
        <p:origin x="127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711" y="2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E593A-6B44-487E-B64A-BF4872A4BE59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8971" y="9377317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1E8CA-136D-40F0-9B6E-207DA0E2B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55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85322-1AC2-48E3-BDFF-CE5C56B6996B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83363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4212" y="4689515"/>
            <a:ext cx="539369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8971" y="9377316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79FF1-EA33-4E59-91C2-02706B4B4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55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새로운 서비스 기획을 위해 고객 군을 찾을 때 잠재 고객에 대한 정보는 필수적이다</a:t>
            </a:r>
            <a:r>
              <a:rPr lang="en-US" altLang="ko-KR" dirty="0"/>
              <a:t>. </a:t>
            </a:r>
          </a:p>
          <a:p>
            <a:pPr fontAlgn="base"/>
            <a:r>
              <a:rPr lang="ko-KR" altLang="en-US" dirty="0"/>
              <a:t>그러나 이러한 조사들은 찾아봐야 할 사항은 많고 보고서의 형태도 다양할 뿐만 아니라</a:t>
            </a:r>
            <a:r>
              <a:rPr lang="en-US" altLang="ko-KR" dirty="0"/>
              <a:t>, </a:t>
            </a:r>
            <a:r>
              <a:rPr lang="ko-KR" altLang="en-US" dirty="0"/>
              <a:t>통계 데이터를 모두 확인하기에는 시간이 많이 걸리기 때문에 간단하지 않다</a:t>
            </a:r>
            <a:r>
              <a:rPr lang="en-US" altLang="ko-KR" dirty="0"/>
              <a:t>.</a:t>
            </a:r>
          </a:p>
          <a:p>
            <a:pPr fontAlgn="base"/>
            <a:endParaRPr lang="ko-KR" altLang="en-US" dirty="0"/>
          </a:p>
          <a:p>
            <a:pPr fontAlgn="base"/>
            <a:r>
              <a:rPr lang="ko-KR" altLang="en-US" dirty="0"/>
              <a:t>그래서 본 팀은 쉽고 빠르게 고객 프로파일 데이터를 조회해 찾기 어렵고 다양한 종류의 데이터를 </a:t>
            </a:r>
            <a:r>
              <a:rPr lang="ko-KR" altLang="en-US" dirty="0" err="1"/>
              <a:t>프로파일별로</a:t>
            </a:r>
            <a:r>
              <a:rPr lang="ko-KR" altLang="en-US" dirty="0"/>
              <a:t> 한 화면에 요약하여 볼 수 있는 ‘통계 분석 검색 웹 사이트’</a:t>
            </a:r>
            <a:r>
              <a:rPr lang="ko-KR" altLang="en-US" dirty="0" err="1"/>
              <a:t>를</a:t>
            </a:r>
            <a:r>
              <a:rPr lang="ko-KR" altLang="en-US" dirty="0"/>
              <a:t> 개발하고자 하였다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/>
            <a:r>
              <a:rPr lang="ko-KR" altLang="en-US" dirty="0"/>
              <a:t>‘통계 분석 검색 웹 사이트’는 메인 화면에서 알고 싶은 성별</a:t>
            </a:r>
            <a:r>
              <a:rPr lang="en-US" altLang="ko-KR" dirty="0"/>
              <a:t>, </a:t>
            </a:r>
            <a:r>
              <a:rPr lang="ko-KR" altLang="en-US" dirty="0"/>
              <a:t>연령</a:t>
            </a:r>
            <a:r>
              <a:rPr lang="en-US" altLang="ko-KR" dirty="0"/>
              <a:t>, </a:t>
            </a:r>
            <a:r>
              <a:rPr lang="ko-KR" altLang="en-US" dirty="0"/>
              <a:t>지역을 선택하면 프로파일 요약이 나온다</a:t>
            </a:r>
            <a:r>
              <a:rPr lang="en-US" altLang="ko-KR" dirty="0"/>
              <a:t>. </a:t>
            </a:r>
          </a:p>
          <a:p>
            <a:pPr fontAlgn="base"/>
            <a:r>
              <a:rPr lang="ko-KR" altLang="en-US" dirty="0"/>
              <a:t>사용자는 이 프로파일 데이터를 기반으로 잠재 고객의 성향을 이해하고</a:t>
            </a:r>
            <a:r>
              <a:rPr lang="en-US" altLang="ko-KR" dirty="0"/>
              <a:t>, </a:t>
            </a:r>
            <a:r>
              <a:rPr lang="ko-KR" altLang="en-US" dirty="0"/>
              <a:t>타깃 고객을 설정하는데 활용할 수 있으며</a:t>
            </a:r>
            <a:r>
              <a:rPr lang="en-US" altLang="ko-KR" dirty="0"/>
              <a:t>, </a:t>
            </a:r>
          </a:p>
          <a:p>
            <a:pPr fontAlgn="base"/>
            <a:r>
              <a:rPr lang="ko-KR" altLang="en-US" dirty="0"/>
              <a:t>더 나아가 주기적으로 업데이트되는 다양한 데이터를 프레젠테이션이나 보고서에도 활용할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개발환경</a:t>
            </a:r>
            <a:r>
              <a:rPr lang="en-US" altLang="ko-KR" dirty="0"/>
              <a:t>, </a:t>
            </a:r>
            <a:r>
              <a:rPr lang="ko-KR" altLang="en-US" dirty="0"/>
              <a:t>팀원 역할은 말로 하거나 그냥 넘김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79FF1-EA33-4E59-91C2-02706B4B43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05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79FF1-EA33-4E59-91C2-02706B4B43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932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buFontTx/>
              <a:buNone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79FF1-EA33-4E59-91C2-02706B4B43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054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구현화면에 대한 부분</a:t>
            </a:r>
            <a:r>
              <a:rPr lang="en-US" altLang="ko-KR" sz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처리흐름이랑 같이</a:t>
            </a:r>
            <a:r>
              <a:rPr lang="en-US" altLang="ko-KR" sz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12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79FF1-EA33-4E59-91C2-02706B4B43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284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구현화면에 대한 부분</a:t>
            </a:r>
            <a:r>
              <a:rPr lang="en-US" altLang="ko-KR" sz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처리흐름이랑 같이</a:t>
            </a:r>
            <a:r>
              <a:rPr lang="en-US" altLang="ko-KR" sz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12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79FF1-EA33-4E59-91C2-02706B4B43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284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79FF1-EA33-4E59-91C2-02706B4B43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384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79FF1-EA33-4E59-91C2-02706B4B43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339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79FF1-EA33-4E59-91C2-02706B4B43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52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향후 과제</a:t>
            </a: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 창을 생성하여 데이터 통계 자료를 추가적으로 보려고 할 때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유도하여 상업적으로 이용할 수 있도록 시스템을 발전시킨다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자료를 추천한 사람의 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조회 수 등을 이용하여 사용자들이 많이 본 자료를 검색 없이 바로 볼 수 있도록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메인화면에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추가한다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분석 자료를 읽은 사람들 간의 대화 공간이나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관리자에 대한 문의 등과 같은 커뮤니케이션에 대한 기능을 추가하여 제공한다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기업 또는 개인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연령이나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 등 사용자를 세분화한 맞춤형 서비스를 제공하도록 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쉽게 데이터를 조회하고 검색할 수 있도록 꾸준히 디자인을 수정한다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로딩 속도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기본적인 기능에서 잦은 오류 등이 발생하지 않도록 꾸준히 유지보수 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79FF1-EA33-4E59-91C2-02706B4B43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218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 userDrawn="1"/>
        </p:nvSpPr>
        <p:spPr>
          <a:xfrm>
            <a:off x="288758" y="256674"/>
            <a:ext cx="11670631" cy="6344652"/>
          </a:xfrm>
          <a:prstGeom prst="roundRect">
            <a:avLst>
              <a:gd name="adj" fmla="val 40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9723" y="397042"/>
            <a:ext cx="4427621" cy="529390"/>
            <a:chOff x="7307180" y="397042"/>
            <a:chExt cx="4427621" cy="52939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7307180" y="397042"/>
              <a:ext cx="4427621" cy="52939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 rot="20380773">
              <a:off x="7498081" y="519777"/>
              <a:ext cx="243235" cy="313350"/>
              <a:chOff x="7467602" y="477782"/>
              <a:chExt cx="243235" cy="313350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7467602" y="477782"/>
                <a:ext cx="232610" cy="23261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7647505" y="683156"/>
                <a:ext cx="63332" cy="107976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11303727" y="613846"/>
              <a:ext cx="243840" cy="132080"/>
              <a:chOff x="12697097" y="-113211"/>
              <a:chExt cx="418012" cy="226423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12697097" y="-113211"/>
                <a:ext cx="209006" cy="217714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 flipH="1">
                <a:off x="12906103" y="-113211"/>
                <a:ext cx="209006" cy="226423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8" name="직선 연결선 7"/>
          <p:cNvCxnSpPr/>
          <p:nvPr userDrawn="1"/>
        </p:nvCxnSpPr>
        <p:spPr>
          <a:xfrm>
            <a:off x="288758" y="1054769"/>
            <a:ext cx="1167063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72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31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80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62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55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43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/>
          <p:cNvSpPr>
            <a:spLocks noGrp="1"/>
          </p:cNvSpPr>
          <p:nvPr>
            <p:ph type="pic" sz="quarter" idx="10"/>
          </p:nvPr>
        </p:nvSpPr>
        <p:spPr>
          <a:xfrm>
            <a:off x="1227138" y="1247775"/>
            <a:ext cx="4883150" cy="51022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587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50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703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8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2022-02-08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93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leehyekang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985760" y="6309360"/>
            <a:ext cx="408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linkClick r:id="rId13"/>
              </a:rPr>
              <a:t>http://</a:t>
            </a:r>
            <a:r>
              <a:rPr lang="en-US" altLang="ko-KR">
                <a:solidFill>
                  <a:schemeClr val="bg1"/>
                </a:solidFill>
                <a:hlinkClick r:id="rId13"/>
              </a:rPr>
              <a:t>leehyekang.com</a:t>
            </a: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친절한 </a:t>
            </a:r>
            <a:r>
              <a:rPr lang="ko-KR" altLang="en-US" dirty="0" err="1">
                <a:solidFill>
                  <a:schemeClr val="bg1"/>
                </a:solidFill>
              </a:rPr>
              <a:t>혜강씨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-594"/>
            <a:ext cx="12223539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7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1860048" y="3560444"/>
            <a:ext cx="8569325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통계 분석 검색 웹 사이트</a:t>
            </a:r>
            <a:endParaRPr lang="en-US" altLang="ko-KR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2837948" y="3039616"/>
            <a:ext cx="66135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3600" b="1" dirty="0">
                <a:solidFill>
                  <a:schemeClr val="bg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소프트웨어 공학</a:t>
            </a:r>
          </a:p>
        </p:txBody>
      </p:sp>
      <p:pic>
        <p:nvPicPr>
          <p:cNvPr id="1027" name="Picture 3" descr="C:\Users\SEULA\Desktop\sdfas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65" y="1205981"/>
            <a:ext cx="1767889" cy="176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2837946" y="5172742"/>
            <a:ext cx="66135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3200" b="1" dirty="0" err="1">
                <a:solidFill>
                  <a:schemeClr val="bg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곤듀와</a:t>
            </a:r>
            <a:r>
              <a:rPr lang="ko-KR" altLang="en-US" sz="3200" b="1" dirty="0">
                <a:solidFill>
                  <a:schemeClr val="bg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 왕자</a:t>
            </a:r>
            <a:endParaRPr lang="en-US" altLang="ko-KR" sz="3200" b="1" dirty="0">
              <a:solidFill>
                <a:schemeClr val="bg1"/>
              </a:solidFill>
              <a:latin typeface="tvN 즐거운이야기 Light" panose="02020603020101020101" pitchFamily="18" charset="-127"/>
              <a:ea typeface="tvN 즐거운이야기 Light" panose="02020603020101020101" pitchFamily="18" charset="-127"/>
            </a:endParaRPr>
          </a:p>
          <a:p>
            <a:pPr algn="ctr" eaLnBrk="1" latinLnBrk="1" hangingPunct="1">
              <a:defRPr/>
            </a:pPr>
            <a:r>
              <a:rPr lang="en-US" altLang="ko-KR" sz="3200" b="1" dirty="0">
                <a:solidFill>
                  <a:schemeClr val="bg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20165188 </a:t>
            </a:r>
            <a:r>
              <a:rPr lang="ko-KR" altLang="en-US" sz="3200" b="1" dirty="0" err="1">
                <a:solidFill>
                  <a:schemeClr val="bg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계슬아</a:t>
            </a:r>
            <a:r>
              <a:rPr lang="en-US" altLang="ko-KR" sz="3200" b="1" dirty="0">
                <a:solidFill>
                  <a:schemeClr val="bg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, 20165220 </a:t>
            </a:r>
            <a:r>
              <a:rPr lang="ko-KR" altLang="en-US" sz="3200" b="1" dirty="0">
                <a:solidFill>
                  <a:schemeClr val="bg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임애린</a:t>
            </a:r>
            <a:r>
              <a:rPr lang="en-US" altLang="ko-KR" sz="3200" b="1" dirty="0">
                <a:solidFill>
                  <a:schemeClr val="bg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, 20175101 </a:t>
            </a:r>
            <a:r>
              <a:rPr lang="ko-KR" altLang="en-US" sz="3200" b="1" dirty="0">
                <a:solidFill>
                  <a:schemeClr val="bg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최승표</a:t>
            </a:r>
          </a:p>
        </p:txBody>
      </p:sp>
    </p:spTree>
    <p:extLst>
      <p:ext uri="{BB962C8B-B14F-4D97-AF65-F5344CB8AC3E}">
        <p14:creationId xmlns:p14="http://schemas.microsoft.com/office/powerpoint/2010/main" val="1499460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7514" r="28943" b="28830"/>
          <a:stretch/>
        </p:blipFill>
        <p:spPr>
          <a:xfrm>
            <a:off x="1591466" y="1593948"/>
            <a:ext cx="9087860" cy="4579482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679" y="449942"/>
            <a:ext cx="6912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2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구현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63328" y="1838124"/>
            <a:ext cx="8476070" cy="634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63327" y="2541718"/>
            <a:ext cx="8476071" cy="451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963328" y="3060452"/>
            <a:ext cx="8476071" cy="2359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9091" y="1955188"/>
            <a:ext cx="996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header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06621" y="2545169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nav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5824" y="3875146"/>
            <a:ext cx="98264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section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00" b="89600" l="8000" r="89600">
                        <a14:foregroundMark x1="57600" y1="29600" x2="59200" y2="29600"/>
                        <a14:foregroundMark x1="49600" y1="22400" x2="50400" y2="21600"/>
                        <a14:foregroundMark x1="38400" y1="23200" x2="37600" y2="21600"/>
                        <a14:foregroundMark x1="32000" y1="32000" x2="28000" y2="30400"/>
                        <a14:foregroundMark x1="31200" y1="42400" x2="28800" y2="42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4" y="-4251177"/>
            <a:ext cx="1520607" cy="1520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l="435" t="6917" r="47634" b="29245"/>
          <a:stretch/>
        </p:blipFill>
        <p:spPr>
          <a:xfrm>
            <a:off x="2437963" y="1366738"/>
            <a:ext cx="7255332" cy="501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9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3399 1.05741 L 0.89571 1.21065 C 0.86706 1.24908 0.82383 1.26389 0.77865 1.26389 C 0.72709 1.26389 0.68594 1.24908 0.65729 1.21065 L 0.5194 1.05741 " pathEditMode="relative" rAng="0" ptsTypes="AAAAA">
                                      <p:cBhvr>
                                        <p:cTn id="6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29" y="1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 animBg="1"/>
      <p:bldP spid="30" grpId="0" animBg="1"/>
      <p:bldP spid="7" grpId="0"/>
      <p:bldP spid="32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85177" y="449942"/>
            <a:ext cx="27222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기대효과 및 </a:t>
            </a:r>
            <a:r>
              <a:rPr lang="ko-KR" altLang="en-US" sz="2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향후과제</a:t>
            </a:r>
            <a:endParaRPr lang="ko-KR" altLang="en-US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126183" y="1272228"/>
            <a:ext cx="9939635" cy="2112417"/>
            <a:chOff x="514621" y="1216811"/>
            <a:chExt cx="11190467" cy="2378249"/>
          </a:xfrm>
        </p:grpSpPr>
        <p:grpSp>
          <p:nvGrpSpPr>
            <p:cNvPr id="5" name="그룹 4"/>
            <p:cNvGrpSpPr/>
            <p:nvPr/>
          </p:nvGrpSpPr>
          <p:grpSpPr>
            <a:xfrm>
              <a:off x="514621" y="1216811"/>
              <a:ext cx="11190467" cy="2378249"/>
              <a:chOff x="339974" y="1235283"/>
              <a:chExt cx="11190467" cy="2378249"/>
            </a:xfrm>
          </p:grpSpPr>
          <p:pic>
            <p:nvPicPr>
              <p:cNvPr id="17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9974" y="1235283"/>
                <a:ext cx="4185855" cy="2378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1" name="Picture 3" descr="C:\Users\SEULA\Desktop\ㅁㄴㅇㄹㅈ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1998" y="1235283"/>
                <a:ext cx="4208443" cy="23782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" name="직선 화살표 연결선 5"/>
              <p:cNvCxnSpPr/>
              <p:nvPr/>
            </p:nvCxnSpPr>
            <p:spPr>
              <a:xfrm>
                <a:off x="4591317" y="2424407"/>
                <a:ext cx="2678621" cy="0"/>
              </a:xfrm>
              <a:prstGeom prst="straightConnector1">
                <a:avLst/>
              </a:prstGeom>
              <a:ln w="57150">
                <a:solidFill>
                  <a:srgbClr val="1E038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4804670" y="1529069"/>
              <a:ext cx="2601207" cy="17752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a반달곰" panose="02020600000000000000" pitchFamily="18" charset="-127"/>
                  <a:ea typeface="a반달곰" panose="02020600000000000000" pitchFamily="18" charset="-127"/>
                </a:rPr>
                <a:t>찾기 어렵고 </a:t>
              </a:r>
              <a:endPara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endParaRPr>
            </a:p>
            <a:p>
              <a:pPr algn="ctr"/>
              <a:r>
                <a:rPr lang="ko-KR" altLang="en-US" dirty="0">
                  <a:latin typeface="a반달곰" panose="02020600000000000000" pitchFamily="18" charset="-127"/>
                  <a:ea typeface="a반달곰" panose="02020600000000000000" pitchFamily="18" charset="-127"/>
                </a:rPr>
                <a:t>다양한 종류의 데이터</a:t>
              </a:r>
              <a:endPara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endParaRPr>
            </a:p>
            <a:p>
              <a:pPr algn="ctr"/>
              <a:endParaRPr lang="en-US" altLang="ko-KR" sz="1200" dirty="0">
                <a:latin typeface="a반달곰" panose="02020600000000000000" pitchFamily="18" charset="-127"/>
                <a:ea typeface="a반달곰" panose="02020600000000000000" pitchFamily="18" charset="-127"/>
              </a:endParaRPr>
            </a:p>
            <a:p>
              <a:pPr algn="ctr"/>
              <a:endPara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endParaRPr>
            </a:p>
            <a:p>
              <a:pPr algn="ctr"/>
              <a:r>
                <a:rPr lang="ko-KR" altLang="en-US" dirty="0">
                  <a:latin typeface="a반달곰" panose="02020600000000000000" pitchFamily="18" charset="-127"/>
                  <a:ea typeface="a반달곰" panose="02020600000000000000" pitchFamily="18" charset="-127"/>
                </a:rPr>
                <a:t>한 화면에 </a:t>
              </a:r>
              <a:endPara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endParaRPr>
            </a:p>
            <a:p>
              <a:pPr algn="ctr"/>
              <a:r>
                <a:rPr lang="ko-KR" altLang="en-US" dirty="0">
                  <a:latin typeface="a반달곰" panose="02020600000000000000" pitchFamily="18" charset="-127"/>
                  <a:ea typeface="a반달곰" panose="02020600000000000000" pitchFamily="18" charset="-127"/>
                </a:rPr>
                <a:t>요약하여 볼 수 있음</a:t>
              </a:r>
            </a:p>
          </p:txBody>
        </p:sp>
      </p:grpSp>
      <p:pic>
        <p:nvPicPr>
          <p:cNvPr id="2052" name="Picture 4" descr="C:\Users\SEULA\Downloads\- (1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987" y="3898886"/>
            <a:ext cx="1412027" cy="14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EULA\Downloads\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21" y="3898884"/>
            <a:ext cx="1412027" cy="14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 descr="C:\Users\SEULA\Downloads\- (2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053" y="3898883"/>
            <a:ext cx="1412027" cy="14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977056" y="5338621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① 타깃 고객 설정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25033" y="5338618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② 시간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&amp;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노력 절약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44957" y="5338621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③ 높은 검색 </a:t>
            </a:r>
            <a:r>
              <a:rPr lang="ko-KR" altLang="en-US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활용성</a:t>
            </a:r>
            <a:endParaRPr lang="ko-KR" altLang="en-US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65598" y="5754258"/>
            <a:ext cx="1468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제공할 서비스의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잠재 고객 성향 이해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49216" y="5754259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필요한 정보의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신속한 습득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551506" y="5754257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관심 있는 데이터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발굴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수집</a:t>
            </a:r>
          </a:p>
        </p:txBody>
      </p:sp>
    </p:spTree>
    <p:extLst>
      <p:ext uri="{BB962C8B-B14F-4D97-AF65-F5344CB8AC3E}">
        <p14:creationId xmlns:p14="http://schemas.microsoft.com/office/powerpoint/2010/main" val="4249207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9"/>
          <p:cNvSpPr>
            <a:spLocks noChangeArrowheads="1"/>
          </p:cNvSpPr>
          <p:nvPr/>
        </p:nvSpPr>
        <p:spPr bwMode="auto">
          <a:xfrm>
            <a:off x="1860048" y="3652804"/>
            <a:ext cx="8569325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감사합니다</a:t>
            </a:r>
            <a:r>
              <a:rPr lang="en-US" altLang="ko-K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!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837948" y="3178156"/>
            <a:ext cx="66135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3600" dirty="0">
                <a:solidFill>
                  <a:schemeClr val="bg1"/>
                </a:solidFill>
                <a:latin typeface="tvN 즐거운이야기 Light" panose="02020603020101020101" pitchFamily="18" charset="-127"/>
                <a:ea typeface="tvN 즐거운이야기 Light" panose="02020603020101020101" pitchFamily="18" charset="-127"/>
              </a:rPr>
              <a:t>소프트웨어 공학</a:t>
            </a:r>
          </a:p>
        </p:txBody>
      </p:sp>
      <p:pic>
        <p:nvPicPr>
          <p:cNvPr id="11" name="Picture 3" descr="C:\Users\SEULA\Desktop\sdfas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65" y="1390701"/>
            <a:ext cx="1767889" cy="176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119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896466" y="1879158"/>
            <a:ext cx="4399068" cy="4008365"/>
            <a:chOff x="1929374" y="4006806"/>
            <a:chExt cx="5190274" cy="4729301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48" t="8159" r="1890" b="10179"/>
            <a:stretch/>
          </p:blipFill>
          <p:spPr bwMode="auto">
            <a:xfrm>
              <a:off x="4546368" y="6425932"/>
              <a:ext cx="1638300" cy="2310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1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87" t="8159" r="22702" b="10179"/>
            <a:stretch/>
          </p:blipFill>
          <p:spPr bwMode="auto">
            <a:xfrm>
              <a:off x="2808069" y="6425933"/>
              <a:ext cx="1619250" cy="2310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2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58" t="9170" r="43431" b="9799"/>
            <a:stretch/>
          </p:blipFill>
          <p:spPr bwMode="auto">
            <a:xfrm>
              <a:off x="5475040" y="4006806"/>
              <a:ext cx="1644608" cy="2310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3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58" t="9169" r="64320" b="9169"/>
            <a:stretch/>
          </p:blipFill>
          <p:spPr bwMode="auto">
            <a:xfrm>
              <a:off x="3693439" y="4006806"/>
              <a:ext cx="1645920" cy="2310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4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" t="8241" r="85299" b="10098"/>
            <a:stretch/>
          </p:blipFill>
          <p:spPr bwMode="auto">
            <a:xfrm>
              <a:off x="1929374" y="4006806"/>
              <a:ext cx="1628384" cy="23101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823771" y="2121126"/>
            <a:ext cx="2324100" cy="3524429"/>
            <a:chOff x="831774" y="1950757"/>
            <a:chExt cx="2324100" cy="3524429"/>
          </a:xfrm>
        </p:grpSpPr>
        <p:pic>
          <p:nvPicPr>
            <p:cNvPr id="1031" name="Picture 7" descr="C:\Users\SEULA\Downloads\icon (1)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774" y="1950757"/>
              <a:ext cx="2324100" cy="2324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928468" y="4274857"/>
              <a:ext cx="213071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service</a:t>
              </a:r>
            </a:p>
            <a:p>
              <a:pPr algn="ctr"/>
              <a:r>
                <a:rPr lang="en-US" altLang="ko-KR" sz="36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planning</a:t>
              </a:r>
              <a:endParaRPr lang="ko-KR" altLang="en-US" sz="3600" dirty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095952" y="2121126"/>
            <a:ext cx="2284314" cy="3524429"/>
            <a:chOff x="3498350" y="2105252"/>
            <a:chExt cx="2284314" cy="3524429"/>
          </a:xfrm>
        </p:grpSpPr>
        <p:pic>
          <p:nvPicPr>
            <p:cNvPr id="1032" name="Picture 8" descr="C:\Users\SEULA\Downloads\icon (2)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9364" y="2105252"/>
              <a:ext cx="2273300" cy="2273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498350" y="4429352"/>
              <a:ext cx="22445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potential</a:t>
              </a:r>
            </a:p>
            <a:p>
              <a:pPr algn="ctr"/>
              <a:r>
                <a:rPr lang="en-US" altLang="ko-KR" sz="36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customer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34488" y="449942"/>
            <a:ext cx="1242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개발목적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3700463" y="2130650"/>
            <a:ext cx="4791075" cy="3473629"/>
          </a:xfrm>
          <a:prstGeom prst="roundRect">
            <a:avLst>
              <a:gd name="adj" fmla="val 9020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문제점</a:t>
            </a:r>
            <a:endParaRPr lang="en-US" altLang="ko-KR" sz="2800" dirty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보고서의 형태 다양 </a:t>
            </a:r>
            <a:endParaRPr lang="en-US" altLang="ko-KR" sz="2400" dirty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↓ </a:t>
            </a:r>
            <a:endParaRPr lang="en-US" altLang="ko-KR" sz="2400" dirty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모든 통계 데이터 확인하는데 </a:t>
            </a:r>
            <a:endParaRPr lang="en-US" altLang="ko-KR" sz="2400" dirty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많은 시간 소요됨</a:t>
            </a:r>
            <a:endParaRPr lang="en-US" altLang="ko-KR" sz="2400" dirty="0">
              <a:solidFill>
                <a:schemeClr val="bg1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882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2537" y="449942"/>
            <a:ext cx="3326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분석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다이어그램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98293" y="1239030"/>
            <a:ext cx="10795414" cy="5021317"/>
            <a:chOff x="744931" y="1146670"/>
            <a:chExt cx="10795414" cy="5021317"/>
          </a:xfrm>
        </p:grpSpPr>
        <p:sp>
          <p:nvSpPr>
            <p:cNvPr id="30" name="TextBox 29"/>
            <p:cNvSpPr txBox="1"/>
            <p:nvPr/>
          </p:nvSpPr>
          <p:spPr>
            <a:xfrm>
              <a:off x="744931" y="5578427"/>
              <a:ext cx="49503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요구사항으로부터 얻어낸 정보들을 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개체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속성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관계성으로 기술하는 데이터 모델을 말한다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pic>
          <p:nvPicPr>
            <p:cNvPr id="8193" name="_x184016928" descr="EMB000040b46ae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328" y="1744139"/>
              <a:ext cx="4887601" cy="34836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5" name="_x184016368" descr="EMB000040b46ae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530" y="1744139"/>
              <a:ext cx="5556815" cy="34836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137659" y="5583212"/>
              <a:ext cx="52485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 내부 구성 요소 및 클래스 간의 관계를 도식화하여 </a:t>
              </a:r>
              <a:endPara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시스템의 특정 모듈이나 일부 또는 전체 구조를 나타낸다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72779" y="1146670"/>
              <a:ext cx="16946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ER</a:t>
              </a:r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다이어그램</a:t>
              </a:r>
              <a:endPara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07802" y="1146670"/>
              <a:ext cx="21082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클래스다이어그램</a:t>
              </a:r>
              <a:endPara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608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983012" y="449942"/>
            <a:ext cx="33265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분석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사건추적도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199871192" descr="EMB00003e50560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41" y="1776133"/>
            <a:ext cx="9165918" cy="449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52778" y="1228439"/>
            <a:ext cx="6686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사건의 순서와 사건을 주고받는 객체나 시스템을 보여준다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151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50765" y="449942"/>
            <a:ext cx="3591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분석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시스템구성도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518693" y="1405818"/>
            <a:ext cx="6964114" cy="4653526"/>
            <a:chOff x="2095500" y="1348668"/>
            <a:chExt cx="7520763" cy="5025487"/>
          </a:xfrm>
        </p:grpSpPr>
        <p:pic>
          <p:nvPicPr>
            <p:cNvPr id="1025" name="_x199871272" descr="EMB00003e50561b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2" t="5927" r="17366" b="7562"/>
            <a:stretch/>
          </p:blipFill>
          <p:spPr bwMode="auto">
            <a:xfrm>
              <a:off x="2575737" y="1348668"/>
              <a:ext cx="7040526" cy="4784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다이아몬드 10"/>
            <p:cNvSpPr/>
            <p:nvPr/>
          </p:nvSpPr>
          <p:spPr>
            <a:xfrm>
              <a:off x="5803900" y="1473199"/>
              <a:ext cx="3736079" cy="1602547"/>
            </a:xfrm>
            <a:custGeom>
              <a:avLst/>
              <a:gdLst>
                <a:gd name="connsiteX0" fmla="*/ 0 w 4183380"/>
                <a:gd name="connsiteY0" fmla="*/ 1186766 h 2373531"/>
                <a:gd name="connsiteX1" fmla="*/ 2091690 w 4183380"/>
                <a:gd name="connsiteY1" fmla="*/ 0 h 2373531"/>
                <a:gd name="connsiteX2" fmla="*/ 4183380 w 4183380"/>
                <a:gd name="connsiteY2" fmla="*/ 1186766 h 2373531"/>
                <a:gd name="connsiteX3" fmla="*/ 2091690 w 4183380"/>
                <a:gd name="connsiteY3" fmla="*/ 2373531 h 2373531"/>
                <a:gd name="connsiteX4" fmla="*/ 0 w 4183380"/>
                <a:gd name="connsiteY4" fmla="*/ 1186766 h 2373531"/>
                <a:gd name="connsiteX0" fmla="*/ 0 w 4183380"/>
                <a:gd name="connsiteY0" fmla="*/ 1186766 h 1794411"/>
                <a:gd name="connsiteX1" fmla="*/ 2091690 w 4183380"/>
                <a:gd name="connsiteY1" fmla="*/ 0 h 1794411"/>
                <a:gd name="connsiteX2" fmla="*/ 4183380 w 4183380"/>
                <a:gd name="connsiteY2" fmla="*/ 1186766 h 1794411"/>
                <a:gd name="connsiteX3" fmla="*/ 3112770 w 4183380"/>
                <a:gd name="connsiteY3" fmla="*/ 1794411 h 1794411"/>
                <a:gd name="connsiteX4" fmla="*/ 0 w 4183380"/>
                <a:gd name="connsiteY4" fmla="*/ 1186766 h 1794411"/>
                <a:gd name="connsiteX0" fmla="*/ 0 w 4183380"/>
                <a:gd name="connsiteY0" fmla="*/ 1186766 h 1794411"/>
                <a:gd name="connsiteX1" fmla="*/ 2091690 w 4183380"/>
                <a:gd name="connsiteY1" fmla="*/ 0 h 1794411"/>
                <a:gd name="connsiteX2" fmla="*/ 4183380 w 4183380"/>
                <a:gd name="connsiteY2" fmla="*/ 1186766 h 1794411"/>
                <a:gd name="connsiteX3" fmla="*/ 3112770 w 4183380"/>
                <a:gd name="connsiteY3" fmla="*/ 1794411 h 1794411"/>
                <a:gd name="connsiteX4" fmla="*/ 0 w 4183380"/>
                <a:gd name="connsiteY4" fmla="*/ 1186766 h 1794411"/>
                <a:gd name="connsiteX0" fmla="*/ 48998 w 4232378"/>
                <a:gd name="connsiteY0" fmla="*/ 1186766 h 1797357"/>
                <a:gd name="connsiteX1" fmla="*/ 2140688 w 4232378"/>
                <a:gd name="connsiteY1" fmla="*/ 0 h 1797357"/>
                <a:gd name="connsiteX2" fmla="*/ 4232378 w 4232378"/>
                <a:gd name="connsiteY2" fmla="*/ 1186766 h 1797357"/>
                <a:gd name="connsiteX3" fmla="*/ 3161768 w 4232378"/>
                <a:gd name="connsiteY3" fmla="*/ 1794411 h 1797357"/>
                <a:gd name="connsiteX4" fmla="*/ 925298 w 4232378"/>
                <a:gd name="connsiteY4" fmla="*/ 1653540 h 1797357"/>
                <a:gd name="connsiteX5" fmla="*/ 48998 w 4232378"/>
                <a:gd name="connsiteY5" fmla="*/ 1186766 h 1797357"/>
                <a:gd name="connsiteX0" fmla="*/ 0 w 4183380"/>
                <a:gd name="connsiteY0" fmla="*/ 1186766 h 1797357"/>
                <a:gd name="connsiteX1" fmla="*/ 2091690 w 4183380"/>
                <a:gd name="connsiteY1" fmla="*/ 0 h 1797357"/>
                <a:gd name="connsiteX2" fmla="*/ 4183380 w 4183380"/>
                <a:gd name="connsiteY2" fmla="*/ 1186766 h 1797357"/>
                <a:gd name="connsiteX3" fmla="*/ 3112770 w 4183380"/>
                <a:gd name="connsiteY3" fmla="*/ 1794411 h 1797357"/>
                <a:gd name="connsiteX4" fmla="*/ 876300 w 4183380"/>
                <a:gd name="connsiteY4" fmla="*/ 1653540 h 1797357"/>
                <a:gd name="connsiteX5" fmla="*/ 0 w 4183380"/>
                <a:gd name="connsiteY5" fmla="*/ 1186766 h 1797357"/>
                <a:gd name="connsiteX0" fmla="*/ 0 w 4183380"/>
                <a:gd name="connsiteY0" fmla="*/ 1186766 h 1794717"/>
                <a:gd name="connsiteX1" fmla="*/ 2091690 w 4183380"/>
                <a:gd name="connsiteY1" fmla="*/ 0 h 1794717"/>
                <a:gd name="connsiteX2" fmla="*/ 4183380 w 4183380"/>
                <a:gd name="connsiteY2" fmla="*/ 1186766 h 1794717"/>
                <a:gd name="connsiteX3" fmla="*/ 3112770 w 4183380"/>
                <a:gd name="connsiteY3" fmla="*/ 1794411 h 1794717"/>
                <a:gd name="connsiteX4" fmla="*/ 1531620 w 4183380"/>
                <a:gd name="connsiteY4" fmla="*/ 1028700 h 1794717"/>
                <a:gd name="connsiteX5" fmla="*/ 0 w 4183380"/>
                <a:gd name="connsiteY5" fmla="*/ 1186766 h 1794717"/>
                <a:gd name="connsiteX0" fmla="*/ 0 w 4183380"/>
                <a:gd name="connsiteY0" fmla="*/ 1186766 h 1794717"/>
                <a:gd name="connsiteX1" fmla="*/ 2091690 w 4183380"/>
                <a:gd name="connsiteY1" fmla="*/ 0 h 1794717"/>
                <a:gd name="connsiteX2" fmla="*/ 4183380 w 4183380"/>
                <a:gd name="connsiteY2" fmla="*/ 1186766 h 1794717"/>
                <a:gd name="connsiteX3" fmla="*/ 3112770 w 4183380"/>
                <a:gd name="connsiteY3" fmla="*/ 1794411 h 1794717"/>
                <a:gd name="connsiteX4" fmla="*/ 1531620 w 4183380"/>
                <a:gd name="connsiteY4" fmla="*/ 1028700 h 1794717"/>
                <a:gd name="connsiteX5" fmla="*/ 0 w 4183380"/>
                <a:gd name="connsiteY5" fmla="*/ 1186766 h 1794717"/>
                <a:gd name="connsiteX0" fmla="*/ 44399 w 4227779"/>
                <a:gd name="connsiteY0" fmla="*/ 1186766 h 1794717"/>
                <a:gd name="connsiteX1" fmla="*/ 2136089 w 4227779"/>
                <a:gd name="connsiteY1" fmla="*/ 0 h 1794717"/>
                <a:gd name="connsiteX2" fmla="*/ 4227779 w 4227779"/>
                <a:gd name="connsiteY2" fmla="*/ 1186766 h 1794717"/>
                <a:gd name="connsiteX3" fmla="*/ 3157169 w 4227779"/>
                <a:gd name="connsiteY3" fmla="*/ 1794411 h 1794717"/>
                <a:gd name="connsiteX4" fmla="*/ 1576019 w 4227779"/>
                <a:gd name="connsiteY4" fmla="*/ 1028700 h 1794717"/>
                <a:gd name="connsiteX5" fmla="*/ 730199 w 4227779"/>
                <a:gd name="connsiteY5" fmla="*/ 1470660 h 1794717"/>
                <a:gd name="connsiteX6" fmla="*/ 44399 w 4227779"/>
                <a:gd name="connsiteY6" fmla="*/ 1186766 h 1794717"/>
                <a:gd name="connsiteX0" fmla="*/ 42898 w 4226278"/>
                <a:gd name="connsiteY0" fmla="*/ 1186766 h 1794717"/>
                <a:gd name="connsiteX1" fmla="*/ 2134588 w 4226278"/>
                <a:gd name="connsiteY1" fmla="*/ 0 h 1794717"/>
                <a:gd name="connsiteX2" fmla="*/ 4226278 w 4226278"/>
                <a:gd name="connsiteY2" fmla="*/ 1186766 h 1794717"/>
                <a:gd name="connsiteX3" fmla="*/ 3155668 w 4226278"/>
                <a:gd name="connsiteY3" fmla="*/ 1794411 h 1794717"/>
                <a:gd name="connsiteX4" fmla="*/ 1574518 w 4226278"/>
                <a:gd name="connsiteY4" fmla="*/ 1028700 h 1794717"/>
                <a:gd name="connsiteX5" fmla="*/ 728698 w 4226278"/>
                <a:gd name="connsiteY5" fmla="*/ 1470660 h 1794717"/>
                <a:gd name="connsiteX6" fmla="*/ 42898 w 4226278"/>
                <a:gd name="connsiteY6" fmla="*/ 1186766 h 1794717"/>
                <a:gd name="connsiteX0" fmla="*/ 0 w 4183380"/>
                <a:gd name="connsiteY0" fmla="*/ 1186766 h 1794717"/>
                <a:gd name="connsiteX1" fmla="*/ 2091690 w 4183380"/>
                <a:gd name="connsiteY1" fmla="*/ 0 h 1794717"/>
                <a:gd name="connsiteX2" fmla="*/ 4183380 w 4183380"/>
                <a:gd name="connsiteY2" fmla="*/ 1186766 h 1794717"/>
                <a:gd name="connsiteX3" fmla="*/ 3112770 w 4183380"/>
                <a:gd name="connsiteY3" fmla="*/ 1794411 h 1794717"/>
                <a:gd name="connsiteX4" fmla="*/ 1531620 w 4183380"/>
                <a:gd name="connsiteY4" fmla="*/ 1028700 h 1794717"/>
                <a:gd name="connsiteX5" fmla="*/ 685800 w 4183380"/>
                <a:gd name="connsiteY5" fmla="*/ 1470660 h 1794717"/>
                <a:gd name="connsiteX6" fmla="*/ 0 w 4183380"/>
                <a:gd name="connsiteY6" fmla="*/ 1186766 h 1794717"/>
                <a:gd name="connsiteX0" fmla="*/ 0 w 4183380"/>
                <a:gd name="connsiteY0" fmla="*/ 1186766 h 1794717"/>
                <a:gd name="connsiteX1" fmla="*/ 2091690 w 4183380"/>
                <a:gd name="connsiteY1" fmla="*/ 0 h 1794717"/>
                <a:gd name="connsiteX2" fmla="*/ 4183380 w 4183380"/>
                <a:gd name="connsiteY2" fmla="*/ 1186766 h 1794717"/>
                <a:gd name="connsiteX3" fmla="*/ 3112770 w 4183380"/>
                <a:gd name="connsiteY3" fmla="*/ 1794411 h 1794717"/>
                <a:gd name="connsiteX4" fmla="*/ 1531620 w 4183380"/>
                <a:gd name="connsiteY4" fmla="*/ 1028700 h 1794717"/>
                <a:gd name="connsiteX5" fmla="*/ 640080 w 4183380"/>
                <a:gd name="connsiteY5" fmla="*/ 1501140 h 1794717"/>
                <a:gd name="connsiteX6" fmla="*/ 0 w 4183380"/>
                <a:gd name="connsiteY6" fmla="*/ 1186766 h 1794717"/>
                <a:gd name="connsiteX0" fmla="*/ 0 w 4183380"/>
                <a:gd name="connsiteY0" fmla="*/ 1186766 h 1794717"/>
                <a:gd name="connsiteX1" fmla="*/ 2091690 w 4183380"/>
                <a:gd name="connsiteY1" fmla="*/ 0 h 1794717"/>
                <a:gd name="connsiteX2" fmla="*/ 4183380 w 4183380"/>
                <a:gd name="connsiteY2" fmla="*/ 1186766 h 1794717"/>
                <a:gd name="connsiteX3" fmla="*/ 3112770 w 4183380"/>
                <a:gd name="connsiteY3" fmla="*/ 1794411 h 1794717"/>
                <a:gd name="connsiteX4" fmla="*/ 1531620 w 4183380"/>
                <a:gd name="connsiteY4" fmla="*/ 1028700 h 1794717"/>
                <a:gd name="connsiteX5" fmla="*/ 640080 w 4183380"/>
                <a:gd name="connsiteY5" fmla="*/ 1501140 h 1794717"/>
                <a:gd name="connsiteX6" fmla="*/ 0 w 4183380"/>
                <a:gd name="connsiteY6" fmla="*/ 1186766 h 1794717"/>
                <a:gd name="connsiteX0" fmla="*/ 0 w 4183380"/>
                <a:gd name="connsiteY0" fmla="*/ 1186766 h 1794717"/>
                <a:gd name="connsiteX1" fmla="*/ 2091690 w 4183380"/>
                <a:gd name="connsiteY1" fmla="*/ 0 h 1794717"/>
                <a:gd name="connsiteX2" fmla="*/ 4183380 w 4183380"/>
                <a:gd name="connsiteY2" fmla="*/ 1186766 h 1794717"/>
                <a:gd name="connsiteX3" fmla="*/ 3112770 w 4183380"/>
                <a:gd name="connsiteY3" fmla="*/ 1794411 h 1794717"/>
                <a:gd name="connsiteX4" fmla="*/ 1531620 w 4183380"/>
                <a:gd name="connsiteY4" fmla="*/ 1028700 h 1794717"/>
                <a:gd name="connsiteX5" fmla="*/ 640080 w 4183380"/>
                <a:gd name="connsiteY5" fmla="*/ 1501140 h 1794717"/>
                <a:gd name="connsiteX6" fmla="*/ 0 w 4183380"/>
                <a:gd name="connsiteY6" fmla="*/ 1186766 h 1794717"/>
                <a:gd name="connsiteX0" fmla="*/ 0 w 4183380"/>
                <a:gd name="connsiteY0" fmla="*/ 1186766 h 1794708"/>
                <a:gd name="connsiteX1" fmla="*/ 2091690 w 4183380"/>
                <a:gd name="connsiteY1" fmla="*/ 0 h 1794708"/>
                <a:gd name="connsiteX2" fmla="*/ 4183380 w 4183380"/>
                <a:gd name="connsiteY2" fmla="*/ 1186766 h 1794708"/>
                <a:gd name="connsiteX3" fmla="*/ 3112770 w 4183380"/>
                <a:gd name="connsiteY3" fmla="*/ 1794411 h 1794708"/>
                <a:gd name="connsiteX4" fmla="*/ 1485900 w 4183380"/>
                <a:gd name="connsiteY4" fmla="*/ 1005840 h 1794708"/>
                <a:gd name="connsiteX5" fmla="*/ 640080 w 4183380"/>
                <a:gd name="connsiteY5" fmla="*/ 1501140 h 1794708"/>
                <a:gd name="connsiteX6" fmla="*/ 0 w 4183380"/>
                <a:gd name="connsiteY6" fmla="*/ 1186766 h 1794708"/>
                <a:gd name="connsiteX0" fmla="*/ 0 w 4183380"/>
                <a:gd name="connsiteY0" fmla="*/ 1186766 h 1794820"/>
                <a:gd name="connsiteX1" fmla="*/ 2091690 w 4183380"/>
                <a:gd name="connsiteY1" fmla="*/ 0 h 1794820"/>
                <a:gd name="connsiteX2" fmla="*/ 4183380 w 4183380"/>
                <a:gd name="connsiteY2" fmla="*/ 1186766 h 1794820"/>
                <a:gd name="connsiteX3" fmla="*/ 3112770 w 4183380"/>
                <a:gd name="connsiteY3" fmla="*/ 1794411 h 1794820"/>
                <a:gd name="connsiteX4" fmla="*/ 1485900 w 4183380"/>
                <a:gd name="connsiteY4" fmla="*/ 1005840 h 1794820"/>
                <a:gd name="connsiteX5" fmla="*/ 640080 w 4183380"/>
                <a:gd name="connsiteY5" fmla="*/ 1501140 h 1794820"/>
                <a:gd name="connsiteX6" fmla="*/ 0 w 4183380"/>
                <a:gd name="connsiteY6" fmla="*/ 1186766 h 1794820"/>
                <a:gd name="connsiteX0" fmla="*/ 0 w 4183380"/>
                <a:gd name="connsiteY0" fmla="*/ 1186766 h 1794768"/>
                <a:gd name="connsiteX1" fmla="*/ 2091690 w 4183380"/>
                <a:gd name="connsiteY1" fmla="*/ 0 h 1794768"/>
                <a:gd name="connsiteX2" fmla="*/ 4183380 w 4183380"/>
                <a:gd name="connsiteY2" fmla="*/ 1186766 h 1794768"/>
                <a:gd name="connsiteX3" fmla="*/ 3112770 w 4183380"/>
                <a:gd name="connsiteY3" fmla="*/ 1794411 h 1794768"/>
                <a:gd name="connsiteX4" fmla="*/ 1630680 w 4183380"/>
                <a:gd name="connsiteY4" fmla="*/ 929640 h 1794768"/>
                <a:gd name="connsiteX5" fmla="*/ 640080 w 4183380"/>
                <a:gd name="connsiteY5" fmla="*/ 1501140 h 1794768"/>
                <a:gd name="connsiteX6" fmla="*/ 0 w 4183380"/>
                <a:gd name="connsiteY6" fmla="*/ 1186766 h 1794768"/>
                <a:gd name="connsiteX0" fmla="*/ 0 w 4183380"/>
                <a:gd name="connsiteY0" fmla="*/ 1186766 h 1794411"/>
                <a:gd name="connsiteX1" fmla="*/ 2091690 w 4183380"/>
                <a:gd name="connsiteY1" fmla="*/ 0 h 1794411"/>
                <a:gd name="connsiteX2" fmla="*/ 4183380 w 4183380"/>
                <a:gd name="connsiteY2" fmla="*/ 1186766 h 1794411"/>
                <a:gd name="connsiteX3" fmla="*/ 3112770 w 4183380"/>
                <a:gd name="connsiteY3" fmla="*/ 1794411 h 1794411"/>
                <a:gd name="connsiteX4" fmla="*/ 1630680 w 4183380"/>
                <a:gd name="connsiteY4" fmla="*/ 929640 h 1794411"/>
                <a:gd name="connsiteX5" fmla="*/ 640080 w 4183380"/>
                <a:gd name="connsiteY5" fmla="*/ 1501140 h 1794411"/>
                <a:gd name="connsiteX6" fmla="*/ 0 w 4183380"/>
                <a:gd name="connsiteY6" fmla="*/ 1186766 h 1794411"/>
                <a:gd name="connsiteX0" fmla="*/ 0 w 4183380"/>
                <a:gd name="connsiteY0" fmla="*/ 1186766 h 1794411"/>
                <a:gd name="connsiteX1" fmla="*/ 2091690 w 4183380"/>
                <a:gd name="connsiteY1" fmla="*/ 0 h 1794411"/>
                <a:gd name="connsiteX2" fmla="*/ 4183380 w 4183380"/>
                <a:gd name="connsiteY2" fmla="*/ 1186766 h 1794411"/>
                <a:gd name="connsiteX3" fmla="*/ 3112770 w 4183380"/>
                <a:gd name="connsiteY3" fmla="*/ 1794411 h 1794411"/>
                <a:gd name="connsiteX4" fmla="*/ 1653540 w 4183380"/>
                <a:gd name="connsiteY4" fmla="*/ 922020 h 1794411"/>
                <a:gd name="connsiteX5" fmla="*/ 640080 w 4183380"/>
                <a:gd name="connsiteY5" fmla="*/ 1501140 h 1794411"/>
                <a:gd name="connsiteX6" fmla="*/ 0 w 4183380"/>
                <a:gd name="connsiteY6" fmla="*/ 1186766 h 1794411"/>
                <a:gd name="connsiteX0" fmla="*/ 0 w 4183380"/>
                <a:gd name="connsiteY0" fmla="*/ 1186766 h 1794411"/>
                <a:gd name="connsiteX1" fmla="*/ 2091690 w 4183380"/>
                <a:gd name="connsiteY1" fmla="*/ 0 h 1794411"/>
                <a:gd name="connsiteX2" fmla="*/ 4183380 w 4183380"/>
                <a:gd name="connsiteY2" fmla="*/ 1186766 h 1794411"/>
                <a:gd name="connsiteX3" fmla="*/ 3112770 w 4183380"/>
                <a:gd name="connsiteY3" fmla="*/ 1794411 h 1794411"/>
                <a:gd name="connsiteX4" fmla="*/ 1653540 w 4183380"/>
                <a:gd name="connsiteY4" fmla="*/ 922020 h 1794411"/>
                <a:gd name="connsiteX5" fmla="*/ 640080 w 4183380"/>
                <a:gd name="connsiteY5" fmla="*/ 1501140 h 1794411"/>
                <a:gd name="connsiteX6" fmla="*/ 0 w 4183380"/>
                <a:gd name="connsiteY6" fmla="*/ 1186766 h 1794411"/>
                <a:gd name="connsiteX0" fmla="*/ 0 w 4183380"/>
                <a:gd name="connsiteY0" fmla="*/ 1186766 h 1794411"/>
                <a:gd name="connsiteX1" fmla="*/ 2091690 w 4183380"/>
                <a:gd name="connsiteY1" fmla="*/ 0 h 1794411"/>
                <a:gd name="connsiteX2" fmla="*/ 4183380 w 4183380"/>
                <a:gd name="connsiteY2" fmla="*/ 1186766 h 1794411"/>
                <a:gd name="connsiteX3" fmla="*/ 3112770 w 4183380"/>
                <a:gd name="connsiteY3" fmla="*/ 1794411 h 1794411"/>
                <a:gd name="connsiteX4" fmla="*/ 1653540 w 4183380"/>
                <a:gd name="connsiteY4" fmla="*/ 922020 h 1794411"/>
                <a:gd name="connsiteX5" fmla="*/ 624840 w 4183380"/>
                <a:gd name="connsiteY5" fmla="*/ 1524000 h 1794411"/>
                <a:gd name="connsiteX6" fmla="*/ 0 w 4183380"/>
                <a:gd name="connsiteY6" fmla="*/ 1186766 h 1794411"/>
                <a:gd name="connsiteX0" fmla="*/ 0 w 4183380"/>
                <a:gd name="connsiteY0" fmla="*/ 1186766 h 1794411"/>
                <a:gd name="connsiteX1" fmla="*/ 2091690 w 4183380"/>
                <a:gd name="connsiteY1" fmla="*/ 0 h 1794411"/>
                <a:gd name="connsiteX2" fmla="*/ 4183380 w 4183380"/>
                <a:gd name="connsiteY2" fmla="*/ 1186766 h 1794411"/>
                <a:gd name="connsiteX3" fmla="*/ 3112770 w 4183380"/>
                <a:gd name="connsiteY3" fmla="*/ 1794411 h 1794411"/>
                <a:gd name="connsiteX4" fmla="*/ 1653540 w 4183380"/>
                <a:gd name="connsiteY4" fmla="*/ 922020 h 1794411"/>
                <a:gd name="connsiteX5" fmla="*/ 609600 w 4183380"/>
                <a:gd name="connsiteY5" fmla="*/ 1516380 h 1794411"/>
                <a:gd name="connsiteX6" fmla="*/ 0 w 4183380"/>
                <a:gd name="connsiteY6" fmla="*/ 1186766 h 1794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3380" h="1794411">
                  <a:moveTo>
                    <a:pt x="0" y="1186766"/>
                  </a:moveTo>
                  <a:lnTo>
                    <a:pt x="2091690" y="0"/>
                  </a:lnTo>
                  <a:lnTo>
                    <a:pt x="4183380" y="1186766"/>
                  </a:lnTo>
                  <a:lnTo>
                    <a:pt x="3112770" y="1794411"/>
                  </a:lnTo>
                  <a:cubicBezTo>
                    <a:pt x="2686050" y="1559787"/>
                    <a:pt x="2118995" y="1198554"/>
                    <a:pt x="1653540" y="922020"/>
                  </a:cubicBezTo>
                  <a:cubicBezTo>
                    <a:pt x="1310005" y="1096662"/>
                    <a:pt x="902970" y="1345256"/>
                    <a:pt x="609600" y="1516380"/>
                  </a:cubicBezTo>
                  <a:cubicBezTo>
                    <a:pt x="384810" y="1413184"/>
                    <a:pt x="200025" y="1302336"/>
                    <a:pt x="0" y="1186766"/>
                  </a:cubicBezTo>
                  <a:close/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다이아몬드 12"/>
            <p:cNvSpPr/>
            <p:nvPr/>
          </p:nvSpPr>
          <p:spPr>
            <a:xfrm>
              <a:off x="2095500" y="2070100"/>
              <a:ext cx="7520763" cy="4304055"/>
            </a:xfrm>
            <a:prstGeom prst="diamond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/</a:t>
              </a:r>
              <a:endParaRPr lang="ko-KR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520592" y="1081846"/>
            <a:ext cx="3461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통계청 등에서 데이터를 수집하고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전처리 과정을 거친 후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정제된 데이터를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데이터베이스에 저장한다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1742" y="5597679"/>
            <a:ext cx="5676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사용자는 카테고리를 선택하여 검색하면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데이터베이스에서 사용자가 선택한 카테고리에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맞는 정보를 추출하여 시각화한 후 사용자에게 전달한다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8353425" y="1590675"/>
            <a:ext cx="457200" cy="32385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3400136" y="5006109"/>
            <a:ext cx="728518" cy="556491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11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055666" y="1124695"/>
            <a:ext cx="4080669" cy="4858099"/>
            <a:chOff x="750019" y="1446432"/>
            <a:chExt cx="3532189" cy="4205125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019" y="1446432"/>
              <a:ext cx="3532188" cy="2009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3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020" y="3455720"/>
              <a:ext cx="3532188" cy="21958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4621077" y="5896610"/>
            <a:ext cx="2949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통계 분석 검색 웹 사이트 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메인화면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6355" y="449942"/>
            <a:ext cx="23198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분석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37197" y="1931397"/>
            <a:ext cx="9573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a반달곰" panose="02020600000000000000" pitchFamily="18" charset="-127"/>
                <a:ea typeface="a반달곰" panose="02020600000000000000" pitchFamily="18" charset="-127"/>
              </a:rPr>
              <a:t>개발</a:t>
            </a:r>
            <a:endParaRPr lang="en-US" altLang="ko-KR" sz="2000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algn="ctr"/>
            <a:r>
              <a:rPr lang="ko-KR" altLang="en-US" sz="2000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진행중</a:t>
            </a:r>
            <a:endParaRPr lang="ko-KR" altLang="en-US" sz="2000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8" name="오른쪽 중괄호 7"/>
          <p:cNvSpPr/>
          <p:nvPr/>
        </p:nvSpPr>
        <p:spPr>
          <a:xfrm>
            <a:off x="8183959" y="3600451"/>
            <a:ext cx="293291" cy="2257424"/>
          </a:xfrm>
          <a:prstGeom prst="rightBrace">
            <a:avLst>
              <a:gd name="adj1" fmla="val 76533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512965" y="4360447"/>
            <a:ext cx="1205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a반달곰" panose="02020600000000000000" pitchFamily="18" charset="-127"/>
                <a:ea typeface="a반달곰" panose="02020600000000000000" pitchFamily="18" charset="-127"/>
              </a:rPr>
              <a:t>추후</a:t>
            </a:r>
            <a:endParaRPr lang="en-US" altLang="ko-KR" sz="2000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algn="ctr"/>
            <a:r>
              <a:rPr lang="ko-KR" altLang="en-US" sz="2000" dirty="0">
                <a:latin typeface="a반달곰" panose="02020600000000000000" pitchFamily="18" charset="-127"/>
                <a:ea typeface="a반달곰" panose="02020600000000000000" pitchFamily="18" charset="-127"/>
              </a:rPr>
              <a:t>개발예정</a:t>
            </a:r>
            <a:endParaRPr lang="en-US" altLang="ko-KR" sz="2000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19" name="오른쪽 중괄호 18"/>
          <p:cNvSpPr/>
          <p:nvPr/>
        </p:nvSpPr>
        <p:spPr>
          <a:xfrm>
            <a:off x="8183959" y="1191370"/>
            <a:ext cx="293291" cy="2179820"/>
          </a:xfrm>
          <a:prstGeom prst="rightBrace">
            <a:avLst>
              <a:gd name="adj1" fmla="val 76533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649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28" y="1803433"/>
            <a:ext cx="3531746" cy="200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81" y="3890765"/>
            <a:ext cx="3530893" cy="200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486355" y="449942"/>
            <a:ext cx="23198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분석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r>
              <a:rPr lang="en-US" altLang="ko-KR" sz="2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842" y="1803433"/>
            <a:ext cx="4732527" cy="4095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3400148" y="4853766"/>
            <a:ext cx="723900" cy="341108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977278" y="2318327"/>
            <a:ext cx="2997648" cy="2535440"/>
          </a:xfrm>
          <a:prstGeom prst="straightConnector1">
            <a:avLst/>
          </a:prstGeom>
          <a:ln w="57150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147365">
            <a:off x="3855658" y="3124382"/>
            <a:ext cx="3183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④검색버튼클릭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선택된 카테고리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 DB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에 전달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5740" y="1434101"/>
            <a:ext cx="131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①</a:t>
            </a:r>
            <a:r>
              <a:rPr lang="ko-KR" altLang="en-US" dirty="0">
                <a:solidFill>
                  <a:srgbClr val="FF000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성별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선택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02573" y="1434101"/>
            <a:ext cx="132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②</a:t>
            </a:r>
            <a:r>
              <a:rPr lang="ko-KR" altLang="en-US" dirty="0">
                <a:solidFill>
                  <a:srgbClr val="FF000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연령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선택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89730" y="1434101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③</a:t>
            </a:r>
            <a:r>
              <a:rPr lang="ko-KR" altLang="en-US" dirty="0">
                <a:solidFill>
                  <a:srgbClr val="FF000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지역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선택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9895" y="5899317"/>
            <a:ext cx="3251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각 카테고리가 선택이 되어야 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다음 카테고리가 활성화된다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.</a:t>
            </a:r>
            <a:endParaRPr lang="ko-KR" altLang="en-US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01174" y="1110935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탐색하고자 하는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04398" y="5899317"/>
            <a:ext cx="506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웹 사이트의 양식에 맞게 데이터를 시각화한다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.</a:t>
            </a:r>
            <a:endParaRPr lang="ko-KR" altLang="en-US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74643" y="1157102"/>
            <a:ext cx="3526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전달된 카테고리 정보를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토대로 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algn="ctr"/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DB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에서 데이터를 추출한다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874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87160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00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679" y="449942"/>
            <a:ext cx="6912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2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구현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2709" t="6666" r="14444" b="10741"/>
          <a:stretch/>
        </p:blipFill>
        <p:spPr>
          <a:xfrm>
            <a:off x="2819399" y="1651000"/>
            <a:ext cx="6350001" cy="40497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46286" y="1540380"/>
            <a:ext cx="6637414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646286" y="2192574"/>
            <a:ext cx="6637414" cy="28366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46286" y="5143498"/>
            <a:ext cx="6637414" cy="679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3119" y="1607025"/>
            <a:ext cx="99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header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86645" y="3410832"/>
            <a:ext cx="99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section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30407" y="5283287"/>
            <a:ext cx="90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footer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959942" y="1836351"/>
            <a:ext cx="3335963" cy="1518028"/>
            <a:chOff x="959942" y="1836351"/>
            <a:chExt cx="3335963" cy="1518028"/>
          </a:xfrm>
        </p:grpSpPr>
        <p:sp>
          <p:nvSpPr>
            <p:cNvPr id="12" name="TextBox 11"/>
            <p:cNvSpPr txBox="1"/>
            <p:nvPr/>
          </p:nvSpPr>
          <p:spPr>
            <a:xfrm>
              <a:off x="959942" y="1836351"/>
              <a:ext cx="2678804" cy="6463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상위 카테고리를</a:t>
              </a:r>
              <a:r>
                <a:rPr lang="en-US" altLang="ko-KR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선택하여</a:t>
              </a:r>
              <a:endParaRPr lang="en-US" altLang="ko-KR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ctr"/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하위 카테고리 활성화</a:t>
              </a: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3425447" y="2888056"/>
              <a:ext cx="870458" cy="466323"/>
            </a:xfrm>
            <a:prstGeom prst="roundRect">
              <a:avLst>
                <a:gd name="adj" fmla="val 12582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cxnSp>
          <p:nvCxnSpPr>
            <p:cNvPr id="18" name="직선 화살표 연결선 17"/>
            <p:cNvCxnSpPr>
              <a:endCxn id="12" idx="2"/>
            </p:cNvCxnSpPr>
            <p:nvPr/>
          </p:nvCxnSpPr>
          <p:spPr>
            <a:xfrm rot="10800000">
              <a:off x="2299345" y="2482683"/>
              <a:ext cx="1142653" cy="651237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>
            <a:off x="4387851" y="2616201"/>
            <a:ext cx="4700500" cy="2311400"/>
            <a:chOff x="4387851" y="2616201"/>
            <a:chExt cx="4700500" cy="2311400"/>
          </a:xfrm>
        </p:grpSpPr>
        <p:sp>
          <p:nvSpPr>
            <p:cNvPr id="9" name="TextBox 8"/>
            <p:cNvSpPr txBox="1"/>
            <p:nvPr/>
          </p:nvSpPr>
          <p:spPr>
            <a:xfrm>
              <a:off x="6396026" y="3426221"/>
              <a:ext cx="269232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라디오버튼을 이용하여</a:t>
              </a:r>
              <a:endPara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ctr"/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카테고리별로 하나만 선택</a:t>
              </a:r>
              <a:endPara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4387851" y="2616201"/>
              <a:ext cx="1517650" cy="2311400"/>
            </a:xfrm>
            <a:prstGeom prst="roundRect">
              <a:avLst>
                <a:gd name="adj" fmla="val 5133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cxnSp>
          <p:nvCxnSpPr>
            <p:cNvPr id="51" name="직선 화살표 연결선 50"/>
            <p:cNvCxnSpPr>
              <a:stCxn id="52" idx="3"/>
            </p:cNvCxnSpPr>
            <p:nvPr/>
          </p:nvCxnSpPr>
          <p:spPr>
            <a:xfrm>
              <a:off x="5905501" y="3771901"/>
              <a:ext cx="40947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67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 animBg="1"/>
      <p:bldP spid="30" grpId="0" animBg="1"/>
      <p:bldP spid="7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679" y="449942"/>
            <a:ext cx="6912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sz="2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6666" b="3951"/>
          <a:stretch/>
        </p:blipFill>
        <p:spPr>
          <a:xfrm>
            <a:off x="2322319" y="1618735"/>
            <a:ext cx="8474619" cy="42608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89458" y="1606036"/>
            <a:ext cx="8389868" cy="231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289458" y="1905000"/>
            <a:ext cx="1634842" cy="3974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041912" y="1917700"/>
            <a:ext cx="6637414" cy="3961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2165" y="1551299"/>
            <a:ext cx="996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header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31899" y="286626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nav</a:t>
            </a:r>
            <a:endParaRPr lang="ko-KR" altLang="en-US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215096" y="5960191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iframe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90318" y="2496929"/>
            <a:ext cx="2796988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앵커를 이용한 손쉬운 탐색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17153" y="2518446"/>
            <a:ext cx="1602736" cy="347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5835740" y="2681595"/>
            <a:ext cx="39484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803705" y="1904999"/>
            <a:ext cx="2599645" cy="3651421"/>
            <a:chOff x="1803705" y="1904999"/>
            <a:chExt cx="2599645" cy="3651421"/>
          </a:xfrm>
        </p:grpSpPr>
        <p:sp>
          <p:nvSpPr>
            <p:cNvPr id="9" name="TextBox 8"/>
            <p:cNvSpPr txBox="1"/>
            <p:nvPr/>
          </p:nvSpPr>
          <p:spPr>
            <a:xfrm>
              <a:off x="1803705" y="4910089"/>
              <a:ext cx="2599645" cy="6463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라디오버튼을 이용하여</a:t>
              </a:r>
              <a:endPara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  <a:p>
              <a:pPr algn="ctr"/>
              <a:r>
                <a:rPr lang="ko-KR" altLang="en-US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하나의 목록만 선택</a:t>
              </a:r>
              <a:endPara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286107" y="1904999"/>
              <a:ext cx="1634842" cy="25493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cxnSp>
          <p:nvCxnSpPr>
            <p:cNvPr id="21" name="직선 화살표 연결선 20"/>
            <p:cNvCxnSpPr>
              <a:stCxn id="24" idx="2"/>
              <a:endCxn id="9" idx="0"/>
            </p:cNvCxnSpPr>
            <p:nvPr/>
          </p:nvCxnSpPr>
          <p:spPr>
            <a:xfrm>
              <a:off x="3103528" y="4454305"/>
              <a:ext cx="0" cy="45578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292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 animBg="1"/>
      <p:bldP spid="30" grpId="0" animBg="1"/>
      <p:bldP spid="7" grpId="0"/>
      <p:bldP spid="32" grpId="0"/>
      <p:bldP spid="33" grpId="0"/>
      <p:bldP spid="10" grpId="0" animBg="1"/>
      <p:bldP spid="1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523</Words>
  <Application>Microsoft Office PowerPoint</Application>
  <PresentationFormat>와이드스크린</PresentationFormat>
  <Paragraphs>116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-윤고딕350</vt:lpstr>
      <vt:lpstr>a반달곰</vt:lpstr>
      <vt:lpstr>tvN 즐거운이야기 Bold</vt:lpstr>
      <vt:lpstr>Arial</vt:lpstr>
      <vt:lpstr>tvN 즐거운이야기 Light</vt:lpstr>
      <vt:lpstr>나눔바른고딕 Light</vt:lpstr>
      <vt:lpstr>12롯데마트드림Medium</vt:lpstr>
      <vt:lpstr>맑은 고딕</vt:lpstr>
      <vt:lpstr>나눔고딕</vt:lpstr>
      <vt:lpstr>12롯데마트드림Bold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pyo</cp:lastModifiedBy>
  <cp:revision>72</cp:revision>
  <cp:lastPrinted>2019-12-03T14:52:38Z</cp:lastPrinted>
  <dcterms:created xsi:type="dcterms:W3CDTF">2014-11-01T08:10:02Z</dcterms:created>
  <dcterms:modified xsi:type="dcterms:W3CDTF">2022-02-08T12:34:07Z</dcterms:modified>
</cp:coreProperties>
</file>